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8" r:id="rId3"/>
    <p:sldId id="291" r:id="rId4"/>
    <p:sldId id="285" r:id="rId5"/>
    <p:sldId id="281" r:id="rId6"/>
    <p:sldId id="283" r:id="rId7"/>
    <p:sldId id="289" r:id="rId8"/>
    <p:sldId id="292" r:id="rId9"/>
    <p:sldId id="288" r:id="rId10"/>
    <p:sldId id="284" r:id="rId11"/>
    <p:sldId id="280" r:id="rId12"/>
    <p:sldId id="287" r:id="rId13"/>
    <p:sldId id="296" r:id="rId14"/>
    <p:sldId id="279" r:id="rId15"/>
    <p:sldId id="295" r:id="rId16"/>
    <p:sldId id="293" r:id="rId17"/>
    <p:sldId id="294" r:id="rId18"/>
  </p:sldIdLst>
  <p:sldSz cx="12192000" cy="6858000"/>
  <p:notesSz cx="6888163" cy="100203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B46"/>
    <a:srgbClr val="404040"/>
    <a:srgbClr val="5A99D3"/>
    <a:srgbClr val="D9222B"/>
    <a:srgbClr val="EEA0A4"/>
    <a:srgbClr val="7CB4FF"/>
    <a:srgbClr val="5A9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0" autoAdjust="0"/>
    <p:restoredTop sz="88317" autoAdjust="0"/>
  </p:normalViewPr>
  <p:slideViewPr>
    <p:cSldViewPr snapToGrid="0">
      <p:cViewPr varScale="1">
        <p:scale>
          <a:sx n="81" d="100"/>
          <a:sy n="81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6268115942028984E-2"/>
          <c:y val="0.17398671397165652"/>
          <c:w val="0.92421497584541068"/>
          <c:h val="0.72452519202139665"/>
        </c:manualLayout>
      </c:layout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Notengebung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4CA-4AFE-8F5E-C35A0B5FE8B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4CA-4AFE-8F5E-C35A0B5FE8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schriftlich</c:v>
                </c:pt>
                <c:pt idx="1">
                  <c:v>mündlich</c:v>
                </c:pt>
              </c:strCache>
            </c:strRef>
          </c:cat>
          <c:val>
            <c:numRef>
              <c:f>Tabelle1!$B$2:$B$3</c:f>
              <c:numCache>
                <c:formatCode>0%</c:formatCode>
                <c:ptCount val="2"/>
                <c:pt idx="0">
                  <c:v>0.66666665999999997</c:v>
                </c:pt>
                <c:pt idx="1">
                  <c:v>0.3333333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82-4630-B027-46D08BCC3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228042146905549E-2"/>
          <c:y val="0.75552014821676716"/>
          <c:w val="0.20453107763703451"/>
          <c:h val="0.16697120126420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AADFDCC-844D-4D41-80A6-6ED229572449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372C530-E30B-4BBB-84BD-A5CADFCA9F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93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0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2C530-E30B-4BBB-84BD-A5CADFCA9F72}" type="slidenum"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0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59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C530-E30B-4BBB-84BD-A5CADFCA9F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3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C530-E30B-4BBB-84BD-A5CADFCA9F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C530-E30B-4BBB-84BD-A5CADFCA9F7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07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565F8-7D1F-4AAB-ACAC-5B9F6CC4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239EF-C8BF-4488-A1C4-3598FDAD2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77A891-14F0-4525-9973-05603B9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1B999-723A-4A4C-9F36-21FE25CB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F3A24-B005-4365-8A6F-453868A6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57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AAB3-5EBC-4053-9C7E-3EB118C7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8C702D-B962-4D0D-8B23-C8B60988E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AF94B-0C33-4FE7-8FEB-C1EE1DB0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CD652-B7FA-4214-BDED-D7AEC57B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ECD039-2E7E-413E-99B9-1603293C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0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87EE55-C09B-41B1-B90E-9BFA51F2D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F092DD-CA81-4CC7-B082-AF0B52E93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16A995-E568-42C2-A524-B02F3B4E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3433F4-7683-465D-AA17-C5B2010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42287-E704-424D-B1EF-DB458C97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05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9A8CBFD9-D559-4010-BA85-875F117E74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3" y="6308725"/>
            <a:ext cx="11618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6BE9984-EA6E-4785-AADD-3779303592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43051" y="1925638"/>
            <a:ext cx="9120716" cy="4430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de-DE" altLang="de-D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Wissenschaftliches Arbeiten</a:t>
            </a:r>
          </a:p>
          <a:p>
            <a:pPr algn="ctr">
              <a:lnSpc>
                <a:spcPct val="20000"/>
              </a:lnSpc>
              <a:spcBef>
                <a:spcPct val="50000"/>
              </a:spcBef>
              <a:defRPr/>
            </a:pPr>
            <a:endParaRPr lang="de-DE" altLang="de-DE" sz="3200" dirty="0">
              <a:latin typeface="Arial" charset="0"/>
              <a:cs typeface="Arial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de-DE" altLang="de-DE" sz="1800" dirty="0">
                <a:latin typeface="Arial" charset="0"/>
                <a:cs typeface="Arial" charset="0"/>
              </a:rPr>
              <a:t>DHBW Stuttgart</a:t>
            </a:r>
          </a:p>
          <a:p>
            <a:pPr algn="ctr">
              <a:spcBef>
                <a:spcPct val="50000"/>
              </a:spcBef>
              <a:defRPr/>
            </a:pPr>
            <a:r>
              <a:rPr lang="de-DE" altLang="de-DE" sz="1800" b="1" dirty="0">
                <a:latin typeface="Arial" charset="0"/>
                <a:cs typeface="Arial" charset="0"/>
              </a:rPr>
              <a:t>Studiengang: BWL-Dienstleistungsmanagement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de-DE" altLang="de-DE" sz="1800" dirty="0">
                <a:latin typeface="Arial" charset="0"/>
                <a:cs typeface="Arial" charset="0"/>
              </a:rPr>
              <a:t>1. Semester, 2019</a:t>
            </a:r>
          </a:p>
          <a:p>
            <a:pPr algn="ctr">
              <a:spcBef>
                <a:spcPct val="50000"/>
              </a:spcBef>
              <a:defRPr/>
            </a:pPr>
            <a:r>
              <a:rPr lang="de-DE" sz="2500" b="1" dirty="0">
                <a:latin typeface="Calibri" panose="020F0502020204030204" pitchFamily="34" charset="0"/>
                <a:cs typeface="Calibri" panose="020F0502020204030204" pitchFamily="34" charset="0"/>
              </a:rPr>
              <a:t>WLOG19Gx</a:t>
            </a:r>
          </a:p>
          <a:p>
            <a:pPr algn="ctr">
              <a:spcBef>
                <a:spcPct val="50000"/>
              </a:spcBef>
              <a:defRPr/>
            </a:pPr>
            <a:endParaRPr lang="de-DE" altLang="de-DE" sz="1800" dirty="0">
              <a:latin typeface="Arial" charset="0"/>
              <a:cs typeface="Arial" charset="0"/>
            </a:endParaRPr>
          </a:p>
          <a:p>
            <a:pPr algn="ctr">
              <a:spcBef>
                <a:spcPct val="50000"/>
              </a:spcBef>
              <a:defRPr/>
            </a:pPr>
            <a:endParaRPr lang="de-DE" altLang="de-DE" sz="1800" dirty="0">
              <a:latin typeface="Arial" charset="0"/>
              <a:cs typeface="Arial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de-DE" altLang="de-DE" sz="1400" b="1" dirty="0">
                <a:latin typeface="Arial" charset="0"/>
                <a:cs typeface="Arial" charset="0"/>
              </a:rPr>
              <a:t>Vorname Nachname Lehrkraft</a:t>
            </a:r>
          </a:p>
          <a:p>
            <a:pPr algn="ctr">
              <a:spcBef>
                <a:spcPct val="50000"/>
              </a:spcBef>
              <a:defRPr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Mail-Adresse Lehrkraft (ggf. DHBW-Lehremail)</a:t>
            </a:r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27FDE49-F607-490F-A8F9-20B6319A7F34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9647767" y="122238"/>
          <a:ext cx="237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2" imgW="5144218" imgH="2561905" progId="MSPhotoEd.3">
                  <p:embed/>
                </p:oleObj>
              </mc:Choice>
              <mc:Fallback>
                <p:oleObj name="Photo Editor-Foto" r:id="rId2" imgW="5144218" imgH="2561905" progId="MSPhotoEd.3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C27FDE49-F607-490F-A8F9-20B6319A7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7767" y="122238"/>
                        <a:ext cx="237490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7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A251E5F4-8973-4A6E-B283-FF44F7C0EE2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3" y="6308725"/>
            <a:ext cx="11618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4312F27-C1C1-4919-BCE2-3096FFFC2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434" y="188914"/>
            <a:ext cx="11523133" cy="503237"/>
          </a:xfrm>
          <a:prstGeom prst="rect">
            <a:avLst/>
          </a:prstGeom>
          <a:gradFill rotWithShape="1">
            <a:gsLst>
              <a:gs pos="0">
                <a:srgbClr val="B2B2B2">
                  <a:alpha val="81000"/>
                </a:srgbClr>
              </a:gs>
              <a:gs pos="100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de-DE" altLang="de-DE" sz="800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5FB62D31-7EB0-4A1C-BE4B-9C7886D5CC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4" y="692150"/>
            <a:ext cx="10274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71A262BB-6AF8-4D12-BF73-FE08635249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40384" y="6337300"/>
            <a:ext cx="2192867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altLang="de-DE" sz="1100"/>
              <a:t> Folie </a:t>
            </a:r>
            <a:fld id="{E04068FD-90AD-4877-B240-A9FB5169D2C5}" type="slidenum">
              <a:rPr lang="de-DE" altLang="de-DE" sz="1100" smtClean="0"/>
              <a:pPr algn="r">
                <a:spcBef>
                  <a:spcPct val="50000"/>
                </a:spcBef>
                <a:defRPr/>
              </a:pPr>
              <a:t>‹Nr.›</a:t>
            </a:fld>
            <a:endParaRPr lang="de-DE" altLang="de-DE" sz="1100"/>
          </a:p>
        </p:txBody>
      </p:sp>
      <p:graphicFrame>
        <p:nvGraphicFramePr>
          <p:cNvPr id="8" name="Object 17">
            <a:extLst>
              <a:ext uri="{FF2B5EF4-FFF2-40B4-BE49-F238E27FC236}">
                <a16:creationId xmlns:a16="http://schemas.microsoft.com/office/drawing/2014/main" id="{7C24E903-D78E-4910-AC10-C59096D69B6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9673167" y="115888"/>
          <a:ext cx="237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2" imgW="5144218" imgH="2561905" progId="MSPhotoEd.3">
                  <p:embed/>
                </p:oleObj>
              </mc:Choice>
              <mc:Fallback>
                <p:oleObj name="Photo Editor-Foto" r:id="rId2" imgW="5144218" imgH="2561905" progId="MSPhotoEd.3">
                  <p:embed/>
                  <p:pic>
                    <p:nvPicPr>
                      <p:cNvPr id="8" name="Object 17">
                        <a:extLst>
                          <a:ext uri="{FF2B5EF4-FFF2-40B4-BE49-F238E27FC236}">
                            <a16:creationId xmlns:a16="http://schemas.microsoft.com/office/drawing/2014/main" id="{7C24E903-D78E-4910-AC10-C59096D69B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3167" y="115888"/>
                        <a:ext cx="237490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37F3A7E-2599-42C1-8461-608EA17F61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 altLang="de-DE"/>
              <a:t>Wissenschaftliches Arbeiten</a:t>
            </a:r>
            <a:endParaRPr lang="de-DE" altLang="de-DE" b="1"/>
          </a:p>
        </p:txBody>
      </p:sp>
    </p:spTree>
    <p:extLst>
      <p:ext uri="{BB962C8B-B14F-4D97-AF65-F5344CB8AC3E}">
        <p14:creationId xmlns:p14="http://schemas.microsoft.com/office/powerpoint/2010/main" val="2155836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>
            <a:extLst>
              <a:ext uri="{FF2B5EF4-FFF2-40B4-BE49-F238E27FC236}">
                <a16:creationId xmlns:a16="http://schemas.microsoft.com/office/drawing/2014/main" id="{01C065BD-F2AD-4D3A-8D9F-57F4493233C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3" y="6308725"/>
            <a:ext cx="11618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D35FA9A-0248-47AB-8D95-E16FB3D9FE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434" y="188914"/>
            <a:ext cx="11523133" cy="503237"/>
          </a:xfrm>
          <a:prstGeom prst="rect">
            <a:avLst/>
          </a:prstGeom>
          <a:gradFill rotWithShape="1">
            <a:gsLst>
              <a:gs pos="0">
                <a:srgbClr val="B2B2B2">
                  <a:alpha val="81000"/>
                </a:srgbClr>
              </a:gs>
              <a:gs pos="100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de-DE" altLang="de-DE" sz="800"/>
          </a:p>
        </p:txBody>
      </p:sp>
      <p:sp>
        <p:nvSpPr>
          <p:cNvPr id="4" name="Line 14">
            <a:extLst>
              <a:ext uri="{FF2B5EF4-FFF2-40B4-BE49-F238E27FC236}">
                <a16:creationId xmlns:a16="http://schemas.microsoft.com/office/drawing/2014/main" id="{49E525E9-FE91-4E37-A854-F1B4F8CA27F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4" y="692150"/>
            <a:ext cx="10274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016DD055-8038-4AEE-B137-6C637DA962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40384" y="6337300"/>
            <a:ext cx="2192867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altLang="de-DE" sz="1100"/>
              <a:t> Folie </a:t>
            </a:r>
            <a:fld id="{E40336A8-0A42-496C-B18F-265090640667}" type="slidenum">
              <a:rPr lang="de-DE" altLang="de-DE" sz="1100" smtClean="0"/>
              <a:pPr algn="r">
                <a:spcBef>
                  <a:spcPct val="50000"/>
                </a:spcBef>
                <a:defRPr/>
              </a:pPr>
              <a:t>‹Nr.›</a:t>
            </a:fld>
            <a:endParaRPr lang="de-DE" altLang="de-DE" sz="1100"/>
          </a:p>
        </p:txBody>
      </p:sp>
      <p:graphicFrame>
        <p:nvGraphicFramePr>
          <p:cNvPr id="6" name="Object 17">
            <a:extLst>
              <a:ext uri="{FF2B5EF4-FFF2-40B4-BE49-F238E27FC236}">
                <a16:creationId xmlns:a16="http://schemas.microsoft.com/office/drawing/2014/main" id="{B1E5753D-CB5B-4B4B-9A24-A4A7FD4940FE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9673167" y="115888"/>
          <a:ext cx="237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2" imgW="5144218" imgH="2561905" progId="MSPhotoEd.3">
                  <p:embed/>
                </p:oleObj>
              </mc:Choice>
              <mc:Fallback>
                <p:oleObj name="Photo Editor-Foto" r:id="rId2" imgW="5144218" imgH="2561905" progId="MSPhotoEd.3">
                  <p:embed/>
                  <p:pic>
                    <p:nvPicPr>
                      <p:cNvPr id="6" name="Object 17">
                        <a:extLst>
                          <a:ext uri="{FF2B5EF4-FFF2-40B4-BE49-F238E27FC236}">
                            <a16:creationId xmlns:a16="http://schemas.microsoft.com/office/drawing/2014/main" id="{B1E5753D-CB5B-4B4B-9A24-A4A7FD4940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3167" y="115888"/>
                        <a:ext cx="237490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C2B17E2C-DBC8-40C1-AFB0-C4E2B0F256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 altLang="de-DE"/>
              <a:t>Wissenschaftliches Arbeiten</a:t>
            </a:r>
            <a:endParaRPr lang="de-DE" altLang="de-DE" b="1"/>
          </a:p>
        </p:txBody>
      </p:sp>
    </p:spTree>
    <p:extLst>
      <p:ext uri="{BB962C8B-B14F-4D97-AF65-F5344CB8AC3E}">
        <p14:creationId xmlns:p14="http://schemas.microsoft.com/office/powerpoint/2010/main" val="57325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D1B51-85A3-4FC6-9AD5-67AA464C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F98D8C-8B4E-4CD6-A70A-86F67A6C1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DDED9D-42FA-45C5-8239-373896E0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71775-0C50-4095-8FE1-7F8CA3E0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E6DD4-EED6-4315-85EC-EB9DD8B2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46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4F454-793D-4715-9114-BD5A4D6E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C6697C-7331-4DBF-A44C-9B8EFB0B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9060B4-14E5-48E0-822F-CA1BF71E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B057A-F795-4D80-AAE4-B652AE2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C93650-C67F-4BFD-90A9-132469E9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5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C9D6A-15F7-45BC-8272-5B01C4B6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2AE08D-6DC4-40B4-A057-EE557B9FD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3258DD-9A9E-4EFF-ADD7-0A3DEABB3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FB563C-CDA5-47F5-9D68-8857578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A80381-5996-45C8-8048-30F8ED56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398636-EFD0-48CB-9EC6-C23C43D1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19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65C70-9B80-436E-877B-B59AD6EC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FE5A4D-8631-43E0-A491-99A560F97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500999-1880-4D7D-99AF-58B5F43AC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F59FEA-AF9D-4035-83E4-F1308A6CC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363D8D-4A2E-43F4-9EE9-92145C0E2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25ED84-E1D5-4790-8F87-B9F62575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31BBD1-4BA2-4943-926A-DCFCD8CF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FF5714-7D81-43DE-97FA-65039DEB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79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57921-3F2B-4C9E-9BCB-8AD2969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4AA97-796B-497C-B8D6-94F5A883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AC18BC-1F3F-45AF-91DF-FDC9FD6A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BA88AD-9AEF-45EA-AD3A-8E6614DA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42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9F8875-B71B-4959-9655-3D8F698A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14C5F6-7131-4BF8-89EA-07517F0A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DA5E7-0F28-410C-96F4-23740303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90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C8E83-6FF2-43BC-BAF1-B87875DE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D4DD-DF30-49F7-B988-77855A6C4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CEF6A2-69E1-4DF5-8133-34F848E4F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0EADC5-E0E4-4753-8C3F-F5D49CF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2FF6E5-1C77-4078-B705-1F24A0C2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02ED09-CFFF-4F07-AAED-5BA638D5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06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312E-8113-4089-9DAA-AE198592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42C5C2-6EF4-4AF1-AC73-8BA01427F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1C7D39-568A-4393-8CF7-83BF051D1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16BBFF-4ED2-4765-B5CF-30619718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15D531-BB18-4DCE-A4E1-48A9E815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F403FE-EB80-43AD-A706-96E309D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80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857350-DAA2-4CDD-B159-FEB5DEC0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31DB3D-F9B5-461E-B27D-E1190D8B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07C40E-95C0-4B72-80A5-DDD9C9B53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23335-8FD5-45BC-A3DD-F4FA1BB0561F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5EA79A-803A-4C0C-8B7D-291AEF4F5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2D78FD-2CB9-402B-A2BE-776129FA6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99FFF-D371-4E77-959F-1FF47BA506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60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989C28F9-D6C0-4C95-A19C-07FB67EF99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6337300"/>
            <a:ext cx="9120716" cy="520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 altLang="de-DE"/>
              <a:t>	                Wissenschaftliches Arbeiten</a:t>
            </a:r>
            <a:endParaRPr lang="de-DE" altLang="de-DE" b="1"/>
          </a:p>
        </p:txBody>
      </p:sp>
      <p:sp>
        <p:nvSpPr>
          <p:cNvPr id="1027" name="Line 10">
            <a:extLst>
              <a:ext uri="{FF2B5EF4-FFF2-40B4-BE49-F238E27FC236}">
                <a16:creationId xmlns:a16="http://schemas.microsoft.com/office/drawing/2014/main" id="{0C123CB8-2BCC-46D2-A792-AC44766A9FB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3" y="6308725"/>
            <a:ext cx="11618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028" name="Rectangle 13">
            <a:extLst>
              <a:ext uri="{FF2B5EF4-FFF2-40B4-BE49-F238E27FC236}">
                <a16:creationId xmlns:a16="http://schemas.microsoft.com/office/drawing/2014/main" id="{D92F5D45-92DA-48D4-B828-654F5587CC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434" y="188914"/>
            <a:ext cx="11523133" cy="503237"/>
          </a:xfrm>
          <a:prstGeom prst="rect">
            <a:avLst/>
          </a:prstGeom>
          <a:gradFill rotWithShape="1">
            <a:gsLst>
              <a:gs pos="0">
                <a:srgbClr val="B2B2B2">
                  <a:alpha val="81000"/>
                </a:srgbClr>
              </a:gs>
              <a:gs pos="100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de-DE" altLang="de-DE" sz="800"/>
          </a:p>
        </p:txBody>
      </p:sp>
      <p:sp>
        <p:nvSpPr>
          <p:cNvPr id="2" name="Line 14">
            <a:extLst>
              <a:ext uri="{FF2B5EF4-FFF2-40B4-BE49-F238E27FC236}">
                <a16:creationId xmlns:a16="http://schemas.microsoft.com/office/drawing/2014/main" id="{E3E29D2C-DE0C-4B31-898B-83B1AC2A8AB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34434" y="692150"/>
            <a:ext cx="10274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030" name="Text Box 16">
            <a:extLst>
              <a:ext uri="{FF2B5EF4-FFF2-40B4-BE49-F238E27FC236}">
                <a16:creationId xmlns:a16="http://schemas.microsoft.com/office/drawing/2014/main" id="{2B1CDA06-A9F9-4E50-A90D-E971E0F5E0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40384" y="6337300"/>
            <a:ext cx="2192867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altLang="de-DE" sz="1100"/>
              <a:t> Folie </a:t>
            </a:r>
            <a:fld id="{8561B1D5-8479-4949-A7F8-3602486B5A94}" type="slidenum">
              <a:rPr lang="de-DE" altLang="de-DE" sz="1100" smtClean="0"/>
              <a:pPr algn="r">
                <a:spcBef>
                  <a:spcPct val="50000"/>
                </a:spcBef>
                <a:defRPr/>
              </a:pPr>
              <a:t>‹Nr.›</a:t>
            </a:fld>
            <a:endParaRPr lang="de-DE" altLang="de-DE" sz="1100"/>
          </a:p>
        </p:txBody>
      </p:sp>
      <p:graphicFrame>
        <p:nvGraphicFramePr>
          <p:cNvPr id="1031" name="Object 17">
            <a:extLst>
              <a:ext uri="{FF2B5EF4-FFF2-40B4-BE49-F238E27FC236}">
                <a16:creationId xmlns:a16="http://schemas.microsoft.com/office/drawing/2014/main" id="{E91193E6-8315-4924-B1F7-2B38112CC42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9673167" y="115888"/>
          <a:ext cx="237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5" imgW="5144218" imgH="2561905" progId="MSPhotoEd.3">
                  <p:embed/>
                </p:oleObj>
              </mc:Choice>
              <mc:Fallback>
                <p:oleObj name="Photo Editor-Foto" r:id="rId5" imgW="5144218" imgH="2561905" progId="MSPhotoEd.3">
                  <p:embed/>
                  <p:pic>
                    <p:nvPicPr>
                      <p:cNvPr id="1031" name="Object 17">
                        <a:extLst>
                          <a:ext uri="{FF2B5EF4-FFF2-40B4-BE49-F238E27FC236}">
                            <a16:creationId xmlns:a16="http://schemas.microsoft.com/office/drawing/2014/main" id="{E91193E6-8315-4924-B1F7-2B38112CC4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3167" y="115888"/>
                        <a:ext cx="237490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47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43BB31-0A34-4C72-8A10-6BECFB93C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de-DE" sz="7200" b="1" dirty="0">
                <a:latin typeface="Arial" panose="020B0604020202020204" pitchFamily="34" charset="0"/>
                <a:cs typeface="Arial" panose="020B0604020202020204" pitchFamily="34" charset="0"/>
              </a:rPr>
              <a:t>Herzlich Willkommen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C5D3C-7A22-4BEE-8D57-3DB9AB6C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064"/>
          </a:xfrm>
        </p:spPr>
        <p:txBody>
          <a:bodyPr>
            <a:normAutofit/>
          </a:bodyPr>
          <a:lstStyle/>
          <a:p>
            <a:pPr algn="ctr"/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Notenbildung im Fach BFK-B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FD46989-5945-40D8-9E74-00531BDF9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306407"/>
              </p:ext>
            </p:extLst>
          </p:nvPr>
        </p:nvGraphicFramePr>
        <p:xfrm>
          <a:off x="838200" y="1749265"/>
          <a:ext cx="10515600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283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60BB02-1184-4843-BB3B-91E85BEF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Sitzplan</a:t>
            </a:r>
            <a:r>
              <a:rPr lang="en-US" sz="3600" b="1" kern="12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3600" b="1" kern="12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kern="1200" dirty="0" err="1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sz="3600" b="1" kern="12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Bildern</a:t>
            </a:r>
            <a:endParaRPr lang="en-US" sz="3600" b="1" kern="1200" dirty="0">
              <a:solidFill>
                <a:srgbClr val="080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6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gend an die Macht! - Ab welchem Alter sollen wir wählen dürfen? |  deutschlandfunkkultur.de">
            <a:extLst>
              <a:ext uri="{FF2B5EF4-FFF2-40B4-BE49-F238E27FC236}">
                <a16:creationId xmlns:a16="http://schemas.microsoft.com/office/drawing/2014/main" id="{8F275C02-7EC2-82E6-B0CE-97754174DF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65D603-6372-8914-F22E-841A5FBE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Klassensprecherwahl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77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T-Berufe - Grundstufe Lernfelder 1-5 - Schülerband: Verlage der Westermann  Gruppe">
            <a:extLst>
              <a:ext uri="{FF2B5EF4-FFF2-40B4-BE49-F238E27FC236}">
                <a16:creationId xmlns:a16="http://schemas.microsoft.com/office/drawing/2014/main" id="{EDB1AF8A-447B-4DE6-A208-46793E6AF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 r="-1" b="36294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3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3BC65-AC10-1469-371F-A6EC447F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2. Lehrjahr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9F8806-BCC0-B501-7E1A-9918EC6D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Vorbereitungsaufgaben auf die Zwischenprüfung mit integrierten Lösungshinweisen</a:t>
            </a:r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1026" name="Picture 2" descr="Prüfungsvorbereitung aktuell Teil 1 der gestreckten Abschlussprüfung">
            <a:extLst>
              <a:ext uri="{FF2B5EF4-FFF2-40B4-BE49-F238E27FC236}">
                <a16:creationId xmlns:a16="http://schemas.microsoft.com/office/drawing/2014/main" id="{6229F6A4-B08A-4863-D869-0366A2C85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r="3" b="3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73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 103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3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E3BC65-AC10-1469-371F-A6EC447F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anchor="b">
            <a:normAutofit/>
          </a:bodyPr>
          <a:lstStyle/>
          <a:p>
            <a:r>
              <a:rPr lang="de-DE" sz="3400" b="1" dirty="0">
                <a:latin typeface="Arial" panose="020B0604020202020204" pitchFamily="34" charset="0"/>
                <a:cs typeface="Arial" panose="020B0604020202020204" pitchFamily="34" charset="0"/>
              </a:rPr>
              <a:t>3. Lehrjahr</a:t>
            </a:r>
          </a:p>
        </p:txBody>
      </p:sp>
      <p:grpSp>
        <p:nvGrpSpPr>
          <p:cNvPr id="1063" name="Group 1038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1040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9F8806-BCC0-B501-7E1A-9918EC6D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3155626"/>
            <a:ext cx="3444240" cy="29351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Vertiefte Vorbereitung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auf die Abschlussprüfung</a:t>
            </a:r>
          </a:p>
        </p:txBody>
      </p:sp>
      <p:pic>
        <p:nvPicPr>
          <p:cNvPr id="1028" name="Picture 4" descr="Prüfungsvorbereitung aktuell Teil 2 der gestreckten Abschlussprüfung">
            <a:extLst>
              <a:ext uri="{FF2B5EF4-FFF2-40B4-BE49-F238E27FC236}">
                <a16:creationId xmlns:a16="http://schemas.microsoft.com/office/drawing/2014/main" id="{5320543E-CC61-E484-F0C1-2FEDC35B8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r="6215" b="1"/>
          <a:stretch/>
        </p:blipFill>
        <p:spPr bwMode="auto">
          <a:xfrm>
            <a:off x="4466900" y="531074"/>
            <a:ext cx="3566160" cy="55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üfungsvorbereitung aktuell Teil 2 der gestreckten Abschlussprüfung">
            <a:extLst>
              <a:ext uri="{FF2B5EF4-FFF2-40B4-BE49-F238E27FC236}">
                <a16:creationId xmlns:a16="http://schemas.microsoft.com/office/drawing/2014/main" id="{FB103E46-3DF9-968E-BCF6-6FC75BB8F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r="7277" b="1"/>
          <a:stretch/>
        </p:blipFill>
        <p:spPr bwMode="auto">
          <a:xfrm>
            <a:off x="8321044" y="531074"/>
            <a:ext cx="3566160" cy="55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lder – Zusammenarbeit | Gratis Vektoren, Fotos und PSDs">
            <a:extLst>
              <a:ext uri="{FF2B5EF4-FFF2-40B4-BE49-F238E27FC236}">
                <a16:creationId xmlns:a16="http://schemas.microsoft.com/office/drawing/2014/main" id="{B4C08CF4-68B3-8C18-4450-961AB76C7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7427" r="6137" b="8332"/>
          <a:stretch/>
        </p:blipFill>
        <p:spPr bwMode="auto">
          <a:xfrm>
            <a:off x="1793470" y="182971"/>
            <a:ext cx="7984830" cy="627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E6BDC-8767-4A91-96DF-3230B806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Hendrik Queck, M.Sc.</a:t>
            </a:r>
          </a:p>
        </p:txBody>
      </p:sp>
      <p:pic>
        <p:nvPicPr>
          <p:cNvPr id="4" name="Picture 2" descr="Bildergebnis fÃ¼r Uni Hohenheim">
            <a:extLst>
              <a:ext uri="{FF2B5EF4-FFF2-40B4-BE49-F238E27FC236}">
                <a16:creationId xmlns:a16="http://schemas.microsoft.com/office/drawing/2014/main" id="{A76270A5-AB5D-451D-B273-8185DCCCF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9"/>
          <a:stretch/>
        </p:blipFill>
        <p:spPr bwMode="auto">
          <a:xfrm>
            <a:off x="220101" y="1181437"/>
            <a:ext cx="3414702" cy="160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34B826-DB86-4B6B-9826-37E06169F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237" y="3465602"/>
            <a:ext cx="3012290" cy="2198972"/>
          </a:xfrm>
          <a:prstGeom prst="rect">
            <a:avLst/>
          </a:prstGeom>
        </p:spPr>
      </p:pic>
      <p:pic>
        <p:nvPicPr>
          <p:cNvPr id="1026" name="Picture 2" descr="Anmeldung zur IHK Fortbildungsprüfung zum/zur Geprüften  Industriemeister/Geprüften Industriemeisterin Fachrichtung Metall">
            <a:extLst>
              <a:ext uri="{FF2B5EF4-FFF2-40B4-BE49-F238E27FC236}">
                <a16:creationId xmlns:a16="http://schemas.microsoft.com/office/drawing/2014/main" id="{F2FA4CF3-CBF2-4E21-9FEE-40A686D2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6833" y="1706679"/>
            <a:ext cx="2743200" cy="5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929D08-6915-491A-BF49-431EE705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755"/>
            <a:ext cx="5109950" cy="1789207"/>
          </a:xfrm>
        </p:spPr>
        <p:txBody>
          <a:bodyPr>
            <a:normAutofit fontScale="70000" lnSpcReduction="20000"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Wissenschaftlicher Mitarbeiter (2018-2020)</a:t>
            </a: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Dozent und Prüfer an der DHBW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(seit 2019 – aktuell pausiert)</a:t>
            </a: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Referendariat an der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it.schule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(2021-22)</a:t>
            </a: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Studienrat an der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it.schule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(seit 2022)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972D0C-9034-442C-9F6F-873535B79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50" y="2133749"/>
            <a:ext cx="1909549" cy="1909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40F430-48D6-4C7D-B100-28E0754D85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39" r="3757" b="36806"/>
          <a:stretch/>
        </p:blipFill>
        <p:spPr>
          <a:xfrm>
            <a:off x="4724400" y="1142147"/>
            <a:ext cx="2743200" cy="688486"/>
          </a:xfrm>
          <a:prstGeom prst="rect">
            <a:avLst/>
          </a:prstGeom>
        </p:spPr>
      </p:pic>
      <p:sp>
        <p:nvSpPr>
          <p:cNvPr id="139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C941BB-AED6-420D-A51E-F6EBCDE55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659" y="4920993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7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BDA77-8A5B-4424-9185-08045C1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Vorstellungsrunde</a:t>
            </a:r>
          </a:p>
        </p:txBody>
      </p:sp>
      <p:pic>
        <p:nvPicPr>
          <p:cNvPr id="4" name="Picture 2" descr="Bildergebnis fÃ¼r Vorstellungsrunde clipart">
            <a:extLst>
              <a:ext uri="{FF2B5EF4-FFF2-40B4-BE49-F238E27FC236}">
                <a16:creationId xmlns:a16="http://schemas.microsoft.com/office/drawing/2014/main" id="{D64E2E5B-EF94-4D14-B5A6-AF370986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9" y="2516410"/>
            <a:ext cx="482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EA214FD3-7A3B-4BD1-A377-4028E9F23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106" y="2023714"/>
            <a:ext cx="1800225" cy="6477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6" name="Ellipse 6">
            <a:extLst>
              <a:ext uri="{FF2B5EF4-FFF2-40B4-BE49-F238E27FC236}">
                <a16:creationId xmlns:a16="http://schemas.microsoft.com/office/drawing/2014/main" id="{373FF351-106A-4051-987B-9F68B927B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3" y="2846951"/>
            <a:ext cx="1800225" cy="6477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Alter</a:t>
            </a:r>
          </a:p>
        </p:txBody>
      </p:sp>
      <p:sp>
        <p:nvSpPr>
          <p:cNvPr id="7" name="Ellipse 7">
            <a:extLst>
              <a:ext uri="{FF2B5EF4-FFF2-40B4-BE49-F238E27FC236}">
                <a16:creationId xmlns:a16="http://schemas.microsoft.com/office/drawing/2014/main" id="{11B33602-5364-4792-947D-E72306CAB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461" y="4002907"/>
            <a:ext cx="2184400" cy="11430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Interessen / Hobbies</a:t>
            </a:r>
          </a:p>
        </p:txBody>
      </p:sp>
      <p:sp>
        <p:nvSpPr>
          <p:cNvPr id="8" name="Ellipse 9">
            <a:extLst>
              <a:ext uri="{FF2B5EF4-FFF2-40B4-BE49-F238E27FC236}">
                <a16:creationId xmlns:a16="http://schemas.microsoft.com/office/drawing/2014/main" id="{E816A766-63AA-440B-951E-1E4335064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619" y="2500876"/>
            <a:ext cx="1925637" cy="99377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Wohnort/</a:t>
            </a:r>
            <a:b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Herkunft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68370A92-9E21-44CB-A826-5E55DA58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0" y="5480423"/>
            <a:ext cx="5121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Was sind Ihre Erwartungen?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0D2541-2946-4719-8004-C2DC0903B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43" y="4185265"/>
            <a:ext cx="2483533" cy="99377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Ausbildungs-unternehmen</a:t>
            </a:r>
          </a:p>
        </p:txBody>
      </p:sp>
    </p:spTree>
    <p:extLst>
      <p:ext uri="{BB962C8B-B14F-4D97-AF65-F5344CB8AC3E}">
        <p14:creationId xmlns:p14="http://schemas.microsoft.com/office/powerpoint/2010/main" val="149775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A0397C-603C-464B-AAA6-B5551AF2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76734"/>
            <a:ext cx="3974959" cy="1938076"/>
          </a:xfrm>
        </p:spPr>
        <p:txBody>
          <a:bodyPr>
            <a:noAutofit/>
          </a:bodyPr>
          <a:lstStyle/>
          <a:p>
            <a:pPr algn="ctr"/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  <a:t>BFK-B</a:t>
            </a:r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ECBE16-212A-4E59-AA71-6C166DF3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9" r="3430" b="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B38FB2-CC32-40AE-A350-2BC65032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8" b="1348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24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E5203-1667-4B2F-81ED-2C800B38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im zweiten Lehrjahr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A3889B-75D6-4112-A844-360EAE8F2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Lernfeld 1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Vertretung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und Vollmachten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Fort- &amp; Weiterbildungsmaßnahmen</a:t>
            </a:r>
          </a:p>
        </p:txBody>
      </p:sp>
    </p:spTree>
    <p:extLst>
      <p:ext uri="{BB962C8B-B14F-4D97-AF65-F5344CB8AC3E}">
        <p14:creationId xmlns:p14="http://schemas.microsoft.com/office/powerpoint/2010/main" val="17270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E5203-1667-4B2F-81ED-2C800B38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weitere Agenda 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A3889B-75D6-4112-A844-360EAE8F2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186527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Lernfeld 2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Arbeitsplatz nach Kundenwunsch ausstatten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Beschaffungsprozesse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Angebotsvergleich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Angebot erstellen: Handelskalkulation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Kaufvertrag (WI)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Wareneingangskontrolle</a:t>
            </a:r>
          </a:p>
        </p:txBody>
      </p:sp>
    </p:spTree>
    <p:extLst>
      <p:ext uri="{BB962C8B-B14F-4D97-AF65-F5344CB8AC3E}">
        <p14:creationId xmlns:p14="http://schemas.microsoft.com/office/powerpoint/2010/main" val="6110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E5203-1667-4B2F-81ED-2C800B38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weitere Agenda 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A3889B-75D6-4112-A844-360EAE8F2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186527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Lernfeld 4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Schutzbedarfsanalyse durchführen</a:t>
            </a:r>
          </a:p>
          <a:p>
            <a:pPr marL="0" indent="0">
              <a:buNone/>
            </a:pP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Lernfeld 6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Serviceanfragen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79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2182CC-E4E5-429C-82AD-E7F10D34D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143" y="-1"/>
            <a:ext cx="8031958" cy="672676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1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FFAF-B08D-4945-ACB6-D92D84A7B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2" r="-2" b="2033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26" name="Picture 2" descr="Business Meeting. Presentation Of The Project. Man Speaks Before Stock  Illustration - Illustration of chart, icon: 73485768">
            <a:extLst>
              <a:ext uri="{FF2B5EF4-FFF2-40B4-BE49-F238E27FC236}">
                <a16:creationId xmlns:a16="http://schemas.microsoft.com/office/drawing/2014/main" id="{3DD72ECF-52E4-4266-8205-949FA7470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0" r="-2" b="17394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6C738F-6375-42A7-9562-B91349B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de-DE" sz="3400" b="1" dirty="0">
                <a:latin typeface="Arial" panose="020B0604020202020204" pitchFamily="34" charset="0"/>
                <a:cs typeface="Arial" panose="020B0604020202020204" pitchFamily="34" charset="0"/>
              </a:rPr>
              <a:t>Leistungsfeststellung</a:t>
            </a:r>
            <a:endParaRPr lang="de-DE" sz="3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08792-1C6E-456B-B45B-741B1FDBA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1. Schulhalbjahr: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Klassenarbeit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2. Schulhalbjahr: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Klassenarbeit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kleines Projekt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(Informationen folgen)</a:t>
            </a:r>
          </a:p>
          <a:p>
            <a:pPr lvl="1"/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0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Breitbild</PresentationFormat>
  <Paragraphs>49</Paragraphs>
  <Slides>16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</vt:lpstr>
      <vt:lpstr>2_Standarddesign</vt:lpstr>
      <vt:lpstr>Photo Editor-Foto</vt:lpstr>
      <vt:lpstr>Herzlich Willkommen</vt:lpstr>
      <vt:lpstr>Hendrik Queck, M.Sc.</vt:lpstr>
      <vt:lpstr>Vorstellungsrunde</vt:lpstr>
      <vt:lpstr>   BFK-B    </vt:lpstr>
      <vt:lpstr>Agenda im zweiten Lehrjahr</vt:lpstr>
      <vt:lpstr>weitere Agenda </vt:lpstr>
      <vt:lpstr>weitere Agenda </vt:lpstr>
      <vt:lpstr>PowerPoint-Präsentation</vt:lpstr>
      <vt:lpstr>Leistungsfeststellung</vt:lpstr>
      <vt:lpstr>Notenbildung im Fach BFK-B</vt:lpstr>
      <vt:lpstr>Sitzplan  mit Bildern</vt:lpstr>
      <vt:lpstr>Klassensprecherwahl</vt:lpstr>
      <vt:lpstr>PowerPoint-Präsentation</vt:lpstr>
      <vt:lpstr>2. Lehrjahr</vt:lpstr>
      <vt:lpstr>3. Lehrjahr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Hendrik Queck</dc:creator>
  <cp:lastModifiedBy>Hendrik Queck</cp:lastModifiedBy>
  <cp:revision>88</cp:revision>
  <cp:lastPrinted>2021-06-16T13:42:32Z</cp:lastPrinted>
  <dcterms:created xsi:type="dcterms:W3CDTF">2021-06-12T15:16:04Z</dcterms:created>
  <dcterms:modified xsi:type="dcterms:W3CDTF">2022-09-22T20:28:05Z</dcterms:modified>
</cp:coreProperties>
</file>